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7"/>
  </p:notesMasterIdLst>
  <p:sldIdLst>
    <p:sldId id="266" r:id="rId2"/>
    <p:sldId id="285" r:id="rId3"/>
    <p:sldId id="287" r:id="rId4"/>
    <p:sldId id="286" r:id="rId5"/>
    <p:sldId id="2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000099"/>
    <a:srgbClr val="1C1573"/>
    <a:srgbClr val="283E84"/>
    <a:srgbClr val="211D71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13-08-2021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505200" y="2549769"/>
            <a:ext cx="8397631" cy="1793631"/>
          </a:xfrm>
        </p:spPr>
        <p:txBody>
          <a:bodyPr/>
          <a:lstStyle/>
          <a:p>
            <a:r>
              <a:rPr lang="en-IN" dirty="0"/>
              <a:t>Open Source Business Model </a:t>
            </a:r>
            <a:r>
              <a:rPr lang="en-IN" dirty="0" smtClean="0"/>
              <a:t>– </a:t>
            </a:r>
            <a:br>
              <a:rPr lang="en-IN" dirty="0" smtClean="0"/>
            </a:br>
            <a:r>
              <a:rPr lang="en-IN" dirty="0" smtClean="0"/>
              <a:t>Donations</a:t>
            </a:r>
            <a:r>
              <a:rPr lang="en-IN" dirty="0"/>
              <a:t>, funding and Crowd-Sourcing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Donations and </a:t>
            </a:r>
            <a:r>
              <a:rPr lang="en-IN" dirty="0" smtClean="0"/>
              <a:t>funding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Voluntary donations and Crowd-funding – other ways of getting money for developers.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b="1" dirty="0" smtClean="0"/>
              <a:t>Crowdfunding</a:t>
            </a:r>
            <a:r>
              <a:rPr lang="en-IN" dirty="0" smtClean="0"/>
              <a:t> </a:t>
            </a:r>
            <a:r>
              <a:rPr lang="en-IN" dirty="0"/>
              <a:t>is the practice of </a:t>
            </a:r>
            <a:r>
              <a:rPr lang="en-IN" dirty="0" smtClean="0"/>
              <a:t>raising funds for a project or event or a venture in small or large amounts -  typically, from </a:t>
            </a:r>
            <a:r>
              <a:rPr lang="en-IN" dirty="0"/>
              <a:t>a large number of </a:t>
            </a:r>
            <a:r>
              <a:rPr lang="en-IN" dirty="0" smtClean="0"/>
              <a:t>people - mostly </a:t>
            </a:r>
            <a:r>
              <a:rPr lang="en-IN" dirty="0"/>
              <a:t>via the Internet.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This model usually involves three </a:t>
            </a:r>
            <a:r>
              <a:rPr lang="en-IN" dirty="0"/>
              <a:t>types of actors: 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the </a:t>
            </a:r>
            <a:r>
              <a:rPr lang="en-IN" dirty="0" smtClean="0"/>
              <a:t>initiator who is responsible for proposing the idea of the project or venture or event to </a:t>
            </a:r>
            <a:r>
              <a:rPr lang="en-IN" dirty="0"/>
              <a:t>be funded, 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individuals or groups who support the </a:t>
            </a:r>
            <a:r>
              <a:rPr lang="en-IN" dirty="0" smtClean="0"/>
              <a:t>idea, </a:t>
            </a:r>
            <a:endParaRPr lang="en-IN" dirty="0"/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and a moderating organization </a:t>
            </a:r>
            <a:r>
              <a:rPr lang="en-IN" dirty="0" smtClean="0"/>
              <a:t>(which provides the platform) </a:t>
            </a:r>
            <a:r>
              <a:rPr lang="en-IN" dirty="0"/>
              <a:t>that </a:t>
            </a:r>
            <a:r>
              <a:rPr lang="en-IN" dirty="0" smtClean="0"/>
              <a:t>provides necessary infrastructure to launch and execute the idea.</a:t>
            </a: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Examples </a:t>
            </a:r>
            <a:r>
              <a:rPr lang="en-IN" dirty="0"/>
              <a:t>of for-profit, entrepreneurial </a:t>
            </a:r>
            <a:r>
              <a:rPr lang="en-IN" dirty="0" smtClean="0"/>
              <a:t>ventures, were crowdfunding </a:t>
            </a:r>
            <a:r>
              <a:rPr lang="en-IN" dirty="0"/>
              <a:t>has been used </a:t>
            </a:r>
            <a:r>
              <a:rPr lang="en-IN" dirty="0" smtClean="0"/>
              <a:t>include </a:t>
            </a:r>
            <a:r>
              <a:rPr lang="en-IN" dirty="0"/>
              <a:t>creative </a:t>
            </a:r>
            <a:r>
              <a:rPr lang="en-IN" dirty="0" smtClean="0"/>
              <a:t>and artistic projects like film making, education, medical </a:t>
            </a:r>
            <a:r>
              <a:rPr lang="en-IN" dirty="0"/>
              <a:t>expenses, </a:t>
            </a:r>
            <a:r>
              <a:rPr lang="en-IN" dirty="0" smtClean="0"/>
              <a:t>NGOs, travel</a:t>
            </a:r>
            <a:r>
              <a:rPr lang="en-IN" dirty="0"/>
              <a:t>, etc.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00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601200" cy="764364"/>
          </a:xfrm>
        </p:spPr>
        <p:txBody>
          <a:bodyPr>
            <a:normAutofit/>
          </a:bodyPr>
          <a:lstStyle/>
          <a:p>
            <a:r>
              <a:rPr lang="en-IN" dirty="0" smtClean="0"/>
              <a:t>Crowdfunding for OSS Projects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dirty="0"/>
              <a:t>Open Source projects </a:t>
            </a:r>
            <a:r>
              <a:rPr lang="en-IN" dirty="0" smtClean="0"/>
              <a:t>seek support for financial assistance through crowd funding.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dirty="0" smtClean="0"/>
              <a:t>Some platforms available for the same are: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dirty="0" err="1" smtClean="0">
                <a:solidFill>
                  <a:srgbClr val="150860"/>
                </a:solidFill>
              </a:rPr>
              <a:t>BountySource</a:t>
            </a:r>
            <a:r>
              <a:rPr lang="en-IN" dirty="0" smtClean="0"/>
              <a:t>  (https</a:t>
            </a:r>
            <a:r>
              <a:rPr lang="en-IN" dirty="0"/>
              <a:t>://www.bountysource.com</a:t>
            </a:r>
            <a:r>
              <a:rPr lang="en-IN" dirty="0" smtClean="0"/>
              <a:t>/)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dirty="0">
                <a:solidFill>
                  <a:srgbClr val="150860"/>
                </a:solidFill>
              </a:rPr>
              <a:t>Snowdrift</a:t>
            </a:r>
            <a:r>
              <a:rPr lang="en-IN" dirty="0"/>
              <a:t> (https://snowdrift.coop/)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dirty="0" err="1" smtClean="0">
                <a:solidFill>
                  <a:srgbClr val="150860"/>
                </a:solidFill>
              </a:rPr>
              <a:t>FreedomSponsors</a:t>
            </a:r>
            <a:r>
              <a:rPr lang="en-IN" dirty="0" smtClean="0"/>
              <a:t> – supports </a:t>
            </a:r>
            <a:r>
              <a:rPr lang="en-IN" dirty="0" err="1" smtClean="0"/>
              <a:t>microcrowdfunding</a:t>
            </a:r>
            <a:r>
              <a:rPr lang="en-IN" dirty="0" smtClean="0"/>
              <a:t> </a:t>
            </a:r>
            <a:r>
              <a:rPr lang="en-IN" dirty="0"/>
              <a:t>– </a:t>
            </a:r>
            <a:r>
              <a:rPr lang="en-IN" dirty="0" smtClean="0"/>
              <a:t>which means - crowdfunding </a:t>
            </a:r>
            <a:r>
              <a:rPr lang="en-IN" dirty="0"/>
              <a:t>individual open source project’s </a:t>
            </a:r>
            <a:r>
              <a:rPr lang="en-IN" dirty="0" smtClean="0"/>
              <a:t>issues (http</a:t>
            </a:r>
            <a:r>
              <a:rPr lang="en-IN" dirty="0"/>
              <a:t>://www.freedomsponsors.org</a:t>
            </a:r>
            <a:r>
              <a:rPr lang="en-IN" dirty="0" smtClean="0"/>
              <a:t>/)</a:t>
            </a:r>
            <a:endParaRPr lang="en-IN" dirty="0"/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dirty="0" err="1">
                <a:solidFill>
                  <a:srgbClr val="150860"/>
                </a:solidFill>
              </a:rPr>
              <a:t>Catincan</a:t>
            </a:r>
            <a:r>
              <a:rPr lang="en-IN" dirty="0"/>
              <a:t> </a:t>
            </a:r>
            <a:r>
              <a:rPr lang="en-IN" dirty="0" smtClean="0"/>
              <a:t>(https</a:t>
            </a:r>
            <a:r>
              <a:rPr lang="en-IN" dirty="0"/>
              <a:t>://www.catincan.com</a:t>
            </a:r>
            <a:r>
              <a:rPr lang="en-IN" dirty="0" smtClean="0"/>
              <a:t>/)</a:t>
            </a:r>
            <a:endParaRPr lang="en-IN" dirty="0"/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dirty="0" err="1">
                <a:solidFill>
                  <a:srgbClr val="150860"/>
                </a:solidFill>
              </a:rPr>
              <a:t>Gunio</a:t>
            </a:r>
            <a:r>
              <a:rPr lang="en-IN" dirty="0"/>
              <a:t> </a:t>
            </a:r>
            <a:r>
              <a:rPr lang="en-IN" dirty="0" smtClean="0"/>
              <a:t>(http</a:t>
            </a:r>
            <a:r>
              <a:rPr lang="en-IN" dirty="0"/>
              <a:t>://gun.io/open</a:t>
            </a:r>
            <a:r>
              <a:rPr lang="en-IN" dirty="0" smtClean="0"/>
              <a:t>/)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985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Crowd-Sourcing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Crowdsourcing </a:t>
            </a:r>
            <a:r>
              <a:rPr lang="en-IN" dirty="0"/>
              <a:t>is a participative and online activity.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In </a:t>
            </a:r>
            <a:r>
              <a:rPr lang="en-IN" dirty="0" smtClean="0"/>
              <a:t>crowdsourcing, an individual or an institution </a:t>
            </a:r>
            <a:r>
              <a:rPr lang="en-IN" dirty="0" smtClean="0"/>
              <a:t>reaches </a:t>
            </a:r>
            <a:r>
              <a:rPr lang="en-IN" dirty="0"/>
              <a:t>out to </a:t>
            </a:r>
            <a:r>
              <a:rPr lang="en-IN" dirty="0"/>
              <a:t>a</a:t>
            </a:r>
            <a:r>
              <a:rPr lang="en-IN" dirty="0" smtClean="0"/>
              <a:t>n individual or </a:t>
            </a:r>
            <a:r>
              <a:rPr lang="en-IN" dirty="0"/>
              <a:t>group of </a:t>
            </a:r>
            <a:r>
              <a:rPr lang="en-IN" dirty="0" smtClean="0"/>
              <a:t>individuals, requesting them to voluntarily undertake the proposed task </a:t>
            </a:r>
            <a:r>
              <a:rPr lang="en-IN" dirty="0"/>
              <a:t>(variable complexity and modularity) </a:t>
            </a:r>
            <a:r>
              <a:rPr lang="en-IN" dirty="0" smtClean="0"/>
              <a:t>through </a:t>
            </a:r>
            <a:r>
              <a:rPr lang="en-IN" dirty="0"/>
              <a:t>a flexible open call. </a:t>
            </a:r>
            <a:endParaRPr lang="en-IN" dirty="0" smtClean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Expectations:-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the </a:t>
            </a:r>
            <a:r>
              <a:rPr lang="en-IN" dirty="0"/>
              <a:t>crowd </a:t>
            </a:r>
            <a:r>
              <a:rPr lang="en-IN" dirty="0" smtClean="0"/>
              <a:t>is expected to participate by bringing </a:t>
            </a:r>
            <a:r>
              <a:rPr lang="en-IN" dirty="0"/>
              <a:t>their work, money, knowledge and/or </a:t>
            </a:r>
            <a:r>
              <a:rPr lang="en-IN" dirty="0" smtClean="0"/>
              <a:t>experience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mutual benefit</a:t>
            </a: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Popular </a:t>
            </a:r>
            <a:r>
              <a:rPr lang="en-IN" dirty="0"/>
              <a:t>examples for Crowdsourcing are Linux, Google Android</a:t>
            </a:r>
            <a:r>
              <a:rPr lang="en-IN" dirty="0" smtClean="0"/>
              <a:t>, </a:t>
            </a:r>
            <a:r>
              <a:rPr lang="en-IN" dirty="0"/>
              <a:t>and Wikipedia.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53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Open Source Business Model – </a:t>
            </a:r>
          </a:p>
          <a:p>
            <a:r>
              <a:rPr lang="en-IN" dirty="0" smtClean="0"/>
              <a:t>Other Business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3435</TotalTime>
  <Words>331</Words>
  <Application>Microsoft Office PowerPoint</Application>
  <PresentationFormat>Widescreen</PresentationFormat>
  <Paragraphs>33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Helvetica Light</vt:lpstr>
      <vt:lpstr>Office Theme</vt:lpstr>
      <vt:lpstr>Open Source Business Model –  Donations, funding and Crowd-Sourcing</vt:lpstr>
      <vt:lpstr>Donations and funding</vt:lpstr>
      <vt:lpstr>Crowdfunding for OSS Projects</vt:lpstr>
      <vt:lpstr>Crowd-Sourcing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326</cp:revision>
  <dcterms:created xsi:type="dcterms:W3CDTF">2018-10-16T06:13:57Z</dcterms:created>
  <dcterms:modified xsi:type="dcterms:W3CDTF">2021-08-13T06:16:10Z</dcterms:modified>
</cp:coreProperties>
</file>

<file path=docProps/thumbnail.jpeg>
</file>